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63" r:id="rId2"/>
    <p:sldId id="264" r:id="rId3"/>
    <p:sldId id="265" r:id="rId4"/>
    <p:sldId id="266" r:id="rId5"/>
    <p:sldId id="267" r:id="rId6"/>
    <p:sldId id="268" r:id="rId7"/>
    <p:sldId id="269" r:id="rId8"/>
    <p:sldId id="270" r:id="rId9"/>
    <p:sldId id="271" r:id="rId10"/>
    <p:sldId id="272" r:id="rId11"/>
    <p:sldId id="273" r:id="rId12"/>
    <p:sldId id="274" r:id="rId13"/>
    <p:sldId id="275" r:id="rId14"/>
    <p:sldId id="276" r:id="rId15"/>
    <p:sldId id="277" r:id="rId16"/>
    <p:sldId id="278" r:id="rId17"/>
    <p:sldId id="279" r:id="rId18"/>
    <p:sldId id="280" r:id="rId19"/>
    <p:sldId id="281" r:id="rId20"/>
    <p:sldId id="282" r:id="rId21"/>
    <p:sldId id="28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26"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2.png>
</file>

<file path=ppt/media/image3.gif>
</file>

<file path=ppt/media/image4.jpg>
</file>

<file path=ppt/media/image5.png>
</file>

<file path=ppt/media/image6.jp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9/10/2020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9/10/2020</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Introducing spark.ml</a:t>
            </a:r>
          </a:p>
        </p:txBody>
      </p:sp>
      <p:sp>
        <p:nvSpPr>
          <p:cNvPr id="3" name="Subtitle 2"/>
          <p:cNvSpPr>
            <a:spLocks noGrp="1"/>
          </p:cNvSpPr>
          <p:nvPr>
            <p:ph type="subTitle" idx="1"/>
          </p:nvPr>
        </p:nvSpPr>
        <p:spPr/>
        <p:txBody>
          <a:bodyPr/>
          <a:lstStyle/>
          <a:p>
            <a:r>
              <a:rPr lang="en-US" dirty="0"/>
              <a:t>Movie recommendations using Spark’s machine learning library</a:t>
            </a:r>
          </a:p>
        </p:txBody>
      </p:sp>
    </p:spTree>
    <p:extLst>
      <p:ext uri="{BB962C8B-B14F-4D97-AF65-F5344CB8AC3E}">
        <p14:creationId xmlns:p14="http://schemas.microsoft.com/office/powerpoint/2010/main" val="28793800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Linear Regression Work?</a:t>
            </a:r>
          </a:p>
        </p:txBody>
      </p:sp>
      <p:sp>
        <p:nvSpPr>
          <p:cNvPr id="3" name="Content Placeholder 2"/>
          <p:cNvSpPr>
            <a:spLocks noGrp="1"/>
          </p:cNvSpPr>
          <p:nvPr>
            <p:ph idx="1"/>
          </p:nvPr>
        </p:nvSpPr>
        <p:spPr/>
        <p:txBody>
          <a:bodyPr>
            <a:normAutofit lnSpcReduction="10000"/>
          </a:bodyPr>
          <a:lstStyle/>
          <a:p>
            <a:r>
              <a:rPr lang="en-US" dirty="0"/>
              <a:t>Usually using “least squares”</a:t>
            </a:r>
          </a:p>
          <a:p>
            <a:r>
              <a:rPr lang="en-US" dirty="0"/>
              <a:t>Minimizes the squared-error between each point and the line</a:t>
            </a:r>
          </a:p>
          <a:p>
            <a:r>
              <a:rPr lang="en-US" dirty="0"/>
              <a:t>Remember the slope-intercept equation of a line? y=</a:t>
            </a:r>
            <a:r>
              <a:rPr lang="en-US" dirty="0" err="1"/>
              <a:t>mx+b</a:t>
            </a:r>
            <a:endParaRPr lang="en-US" dirty="0"/>
          </a:p>
          <a:p>
            <a:r>
              <a:rPr lang="en-US" dirty="0"/>
              <a:t>The slope is the correlation between the two variables times the standard deviation in Y, all divided by the standard deviation in X.</a:t>
            </a:r>
          </a:p>
          <a:p>
            <a:pPr lvl="1"/>
            <a:r>
              <a:rPr lang="en-US" dirty="0"/>
              <a:t>Neat how standard deviation how some real mathematical meaning, eh?</a:t>
            </a:r>
          </a:p>
          <a:p>
            <a:r>
              <a:rPr lang="en-US" dirty="0"/>
              <a:t>The intercept is the mean of Y minus the slope times the mean of X</a:t>
            </a:r>
          </a:p>
          <a:p>
            <a:endParaRPr lang="en-US" dirty="0"/>
          </a:p>
          <a:p>
            <a:endParaRPr lang="en-US" dirty="0"/>
          </a:p>
        </p:txBody>
      </p:sp>
    </p:spTree>
    <p:extLst>
      <p:ext uri="{BB962C8B-B14F-4D97-AF65-F5344CB8AC3E}">
        <p14:creationId xmlns:p14="http://schemas.microsoft.com/office/powerpoint/2010/main" val="31643975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There’s More than One Way to Do it.</a:t>
            </a:r>
          </a:p>
        </p:txBody>
      </p:sp>
      <p:sp>
        <p:nvSpPr>
          <p:cNvPr id="3" name="Content Placeholder 2"/>
          <p:cNvSpPr>
            <a:spLocks noGrp="1"/>
          </p:cNvSpPr>
          <p:nvPr>
            <p:ph idx="1"/>
          </p:nvPr>
        </p:nvSpPr>
        <p:spPr>
          <a:xfrm>
            <a:off x="684212" y="685800"/>
            <a:ext cx="6341819" cy="3615267"/>
          </a:xfrm>
        </p:spPr>
        <p:txBody>
          <a:bodyPr/>
          <a:lstStyle/>
          <a:p>
            <a:r>
              <a:rPr lang="en-US" dirty="0"/>
              <a:t>Spark Streaming uses a more complex technique called </a:t>
            </a:r>
            <a:r>
              <a:rPr lang="en-US" i="1" dirty="0"/>
              <a:t>Stochastic Gradient Descent</a:t>
            </a:r>
            <a:r>
              <a:rPr lang="en-US" dirty="0"/>
              <a:t> (SGD)</a:t>
            </a:r>
          </a:p>
          <a:p>
            <a:r>
              <a:rPr lang="en-US" dirty="0"/>
              <a:t>Friendlier to multi-dimensional data as it looks for contours in higher dimensions</a:t>
            </a:r>
          </a:p>
          <a:p>
            <a:endParaRPr lang="en-US" dirty="0"/>
          </a:p>
        </p:txBody>
      </p:sp>
      <p:pic>
        <p:nvPicPr>
          <p:cNvPr id="4" name="Picture 2" descr="The gradient descent algorithm in action. (2: surfa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83756" y="1150648"/>
            <a:ext cx="3275083" cy="26855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54224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Regression with spark.ML</a:t>
            </a:r>
          </a:p>
        </p:txBody>
      </p:sp>
      <p:sp>
        <p:nvSpPr>
          <p:cNvPr id="3" name="Content Placeholder 2"/>
          <p:cNvSpPr>
            <a:spLocks noGrp="1"/>
          </p:cNvSpPr>
          <p:nvPr>
            <p:ph idx="1"/>
          </p:nvPr>
        </p:nvSpPr>
        <p:spPr/>
        <p:txBody>
          <a:bodyPr>
            <a:normAutofit fontScale="85000" lnSpcReduction="10000"/>
          </a:bodyPr>
          <a:lstStyle/>
          <a:p>
            <a:r>
              <a:rPr lang="en-US" dirty="0"/>
              <a:t>Set up your model like this:</a:t>
            </a:r>
            <a:br>
              <a:rPr lang="en-US" dirty="0"/>
            </a:br>
            <a:br>
              <a:rPr lang="en-US" dirty="0"/>
            </a:br>
            <a:br>
              <a:rPr lang="en-US" dirty="0"/>
            </a:br>
            <a:r>
              <a:rPr lang="pt-BR" dirty="0">
                <a:latin typeface="Courier New" panose="02070309020205020404" pitchFamily="49" charset="0"/>
                <a:cs typeface="Courier New" panose="02070309020205020404" pitchFamily="49" charset="0"/>
              </a:rPr>
              <a:t>lir = LinearRegression(maxIter=10, regParam=0.3, elasticNetParam=0.8)</a:t>
            </a:r>
            <a:br>
              <a:rPr lang="en-US" b="1" dirty="0"/>
            </a:br>
            <a:endParaRPr lang="en-US" b="1" dirty="0"/>
          </a:p>
          <a:p>
            <a:r>
              <a:rPr lang="en-US" dirty="0"/>
              <a:t>You train the model and make predictions using tuples that consist of a label, and a vector of features. In this case the “label” is the value you’re trying to predict – usually your Y axis – and the “feature” is your X axis or other axes.</a:t>
            </a:r>
          </a:p>
          <a:p>
            <a:pPr lvl="1"/>
            <a:r>
              <a:rPr lang="en-US" dirty="0"/>
              <a:t>So you train it with a bunch of known </a:t>
            </a:r>
            <a:r>
              <a:rPr lang="en-US" dirty="0" err="1"/>
              <a:t>x,y</a:t>
            </a:r>
            <a:r>
              <a:rPr lang="en-US" dirty="0"/>
              <a:t> points</a:t>
            </a:r>
          </a:p>
          <a:p>
            <a:pPr lvl="1"/>
            <a:r>
              <a:rPr lang="en-US" dirty="0"/>
              <a:t>And predict new Y values for given X’s using the line the model created.</a:t>
            </a:r>
          </a:p>
          <a:p>
            <a:pPr lvl="1"/>
            <a:r>
              <a:rPr lang="en-US" dirty="0"/>
              <a:t>Can work with more than 2 dimensions (multiple features)</a:t>
            </a:r>
          </a:p>
          <a:p>
            <a:endParaRPr lang="en-US" dirty="0"/>
          </a:p>
        </p:txBody>
      </p:sp>
    </p:spTree>
    <p:extLst>
      <p:ext uri="{BB962C8B-B14F-4D97-AF65-F5344CB8AC3E}">
        <p14:creationId xmlns:p14="http://schemas.microsoft.com/office/powerpoint/2010/main" val="1505215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Gotchas</a:t>
            </a:r>
            <a:r>
              <a:rPr lang="en-US" dirty="0"/>
              <a:t> With SGD Linear Regression</a:t>
            </a:r>
          </a:p>
        </p:txBody>
      </p:sp>
      <p:sp>
        <p:nvSpPr>
          <p:cNvPr id="3" name="Content Placeholder 2"/>
          <p:cNvSpPr>
            <a:spLocks noGrp="1"/>
          </p:cNvSpPr>
          <p:nvPr>
            <p:ph idx="1"/>
          </p:nvPr>
        </p:nvSpPr>
        <p:spPr>
          <a:xfrm>
            <a:off x="684212" y="685801"/>
            <a:ext cx="8534400" cy="4065954"/>
          </a:xfrm>
        </p:spPr>
        <p:txBody>
          <a:bodyPr>
            <a:normAutofit fontScale="85000" lnSpcReduction="20000"/>
          </a:bodyPr>
          <a:lstStyle/>
          <a:p>
            <a:r>
              <a:rPr lang="en-US" dirty="0"/>
              <a:t>SGD doesn’t handle “feature scaling” well. It assumes your data is similar to a normal distribution:</a:t>
            </a:r>
          </a:p>
          <a:p>
            <a:endParaRPr lang="en-US" dirty="0"/>
          </a:p>
          <a:p>
            <a:endParaRPr lang="en-US" dirty="0"/>
          </a:p>
          <a:p>
            <a:endParaRPr lang="en-US" dirty="0"/>
          </a:p>
          <a:p>
            <a:endParaRPr lang="en-US" dirty="0"/>
          </a:p>
          <a:p>
            <a:endParaRPr lang="en-US" dirty="0"/>
          </a:p>
          <a:p>
            <a:endParaRPr lang="en-US" dirty="0"/>
          </a:p>
          <a:p>
            <a:endParaRPr lang="en-US" dirty="0"/>
          </a:p>
          <a:p>
            <a:r>
              <a:rPr lang="en-US" dirty="0"/>
              <a:t>So, you need to scale your data down and back up again when you’re done.</a:t>
            </a:r>
          </a:p>
          <a:p>
            <a:r>
              <a:rPr lang="en-US" dirty="0"/>
              <a:t>It also assumes your y-intercept is 0, unless you call </a:t>
            </a:r>
            <a:r>
              <a:rPr lang="en-US" dirty="0" err="1"/>
              <a:t>fitIntercept</a:t>
            </a:r>
            <a:r>
              <a:rPr lang="en-US" dirty="0"/>
              <a:t>(</a:t>
            </a:r>
            <a:r>
              <a:rPr lang="en-US" b="1" dirty="0"/>
              <a:t>true)</a:t>
            </a:r>
            <a:endParaRPr lang="en-US" dirty="0"/>
          </a:p>
          <a:p>
            <a:pPr marL="0" indent="0">
              <a:buNone/>
            </a:pPr>
            <a:endParaRPr lang="en-US" dirty="0"/>
          </a:p>
          <a:p>
            <a:endParaRPr lang="en-US" dirty="0"/>
          </a:p>
        </p:txBody>
      </p:sp>
      <p:pic>
        <p:nvPicPr>
          <p:cNvPr id="4" name="Picture 2" descr="http://www.oxfordmathcenter.com/images/notes/300-00.g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8423" y="1390540"/>
            <a:ext cx="3665977" cy="18769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75958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Try It Out</a:t>
            </a:r>
          </a:p>
        </p:txBody>
      </p:sp>
      <p:sp>
        <p:nvSpPr>
          <p:cNvPr id="3" name="Content Placeholder 2"/>
          <p:cNvSpPr>
            <a:spLocks noGrp="1"/>
          </p:cNvSpPr>
          <p:nvPr>
            <p:ph idx="1"/>
          </p:nvPr>
        </p:nvSpPr>
        <p:spPr/>
        <p:txBody>
          <a:bodyPr/>
          <a:lstStyle/>
          <a:p>
            <a:r>
              <a:rPr lang="en-US" dirty="0"/>
              <a:t>We’ll fabricate some data for average page speed and revenue generated from session data on an online store</a:t>
            </a:r>
          </a:p>
          <a:p>
            <a:r>
              <a:rPr lang="en-US" dirty="0"/>
              <a:t>Can we predict revenue based on page speed using a linear model?</a:t>
            </a:r>
          </a:p>
          <a:p>
            <a:endParaRPr lang="en-US" dirty="0"/>
          </a:p>
        </p:txBody>
      </p:sp>
    </p:spTree>
    <p:extLst>
      <p:ext uri="{BB962C8B-B14F-4D97-AF65-F5344CB8AC3E}">
        <p14:creationId xmlns:p14="http://schemas.microsoft.com/office/powerpoint/2010/main" val="119755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5BDD1EA-D8C1-45AF-9F0A-14A2A137BA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6C25A2-6C15-4AE7-9D39-D23C8BF309DE}"/>
              </a:ext>
            </a:extLst>
          </p:cNvPr>
          <p:cNvSpPr>
            <a:spLocks noGrp="1"/>
          </p:cNvSpPr>
          <p:nvPr>
            <p:ph type="ctrTitle"/>
          </p:nvPr>
        </p:nvSpPr>
        <p:spPr>
          <a:xfrm>
            <a:off x="7532710" y="628617"/>
            <a:ext cx="3971902" cy="3028983"/>
          </a:xfrm>
        </p:spPr>
        <p:txBody>
          <a:bodyPr>
            <a:normAutofit/>
          </a:bodyPr>
          <a:lstStyle/>
          <a:p>
            <a:r>
              <a:rPr lang="en-US" dirty="0"/>
              <a:t>Exercise</a:t>
            </a:r>
          </a:p>
        </p:txBody>
      </p:sp>
      <p:sp>
        <p:nvSpPr>
          <p:cNvPr id="3" name="Subtitle 2">
            <a:extLst>
              <a:ext uri="{FF2B5EF4-FFF2-40B4-BE49-F238E27FC236}">
                <a16:creationId xmlns:a16="http://schemas.microsoft.com/office/drawing/2014/main" id="{118DB466-1C71-4881-81E9-05B8AE33CA66}"/>
              </a:ext>
            </a:extLst>
          </p:cNvPr>
          <p:cNvSpPr>
            <a:spLocks noGrp="1"/>
          </p:cNvSpPr>
          <p:nvPr>
            <p:ph type="subTitle" idx="1"/>
          </p:nvPr>
        </p:nvSpPr>
        <p:spPr>
          <a:xfrm>
            <a:off x="7532709" y="3843868"/>
            <a:ext cx="2827315" cy="1564744"/>
          </a:xfrm>
        </p:spPr>
        <p:txBody>
          <a:bodyPr>
            <a:normAutofit/>
          </a:bodyPr>
          <a:lstStyle/>
          <a:p>
            <a:r>
              <a:rPr lang="en-US" dirty="0"/>
              <a:t>Predicting real estate values with decision trees and Spark</a:t>
            </a:r>
          </a:p>
        </p:txBody>
      </p:sp>
      <p:sp>
        <p:nvSpPr>
          <p:cNvPr id="12" name="Snip Diagonal Corner Rectangle 6">
            <a:extLst>
              <a:ext uri="{FF2B5EF4-FFF2-40B4-BE49-F238E27FC236}">
                <a16:creationId xmlns:a16="http://schemas.microsoft.com/office/drawing/2014/main" id="{14354E08-0068-48D7-A8AD-84C7B1CF58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000" y="620722"/>
            <a:ext cx="6575496" cy="5286838"/>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cture containing indoor, person, table, front&#10;&#10;Description automatically generated">
            <a:extLst>
              <a:ext uri="{FF2B5EF4-FFF2-40B4-BE49-F238E27FC236}">
                <a16:creationId xmlns:a16="http://schemas.microsoft.com/office/drawing/2014/main" id="{F0180606-2547-4D9F-9D0B-320F41BCC353}"/>
              </a:ext>
            </a:extLst>
          </p:cNvPr>
          <p:cNvPicPr>
            <a:picLocks noChangeAspect="1"/>
          </p:cNvPicPr>
          <p:nvPr/>
        </p:nvPicPr>
        <p:blipFill rotWithShape="1">
          <a:blip r:embed="rId2"/>
          <a:srcRect l="12719" r="3166"/>
          <a:stretch/>
        </p:blipFill>
        <p:spPr>
          <a:xfrm>
            <a:off x="799072" y="786117"/>
            <a:ext cx="6245352" cy="4956048"/>
          </a:xfrm>
          <a:custGeom>
            <a:avLst/>
            <a:gdLst/>
            <a:ahLst/>
            <a:cxnLst/>
            <a:rect l="l" t="t" r="r" b="b"/>
            <a:pathLst>
              <a:path w="6245352" h="4956048">
                <a:moveTo>
                  <a:pt x="534609" y="0"/>
                </a:moveTo>
                <a:lnTo>
                  <a:pt x="6245352" y="0"/>
                </a:lnTo>
                <a:lnTo>
                  <a:pt x="6245352" y="4421439"/>
                </a:lnTo>
                <a:lnTo>
                  <a:pt x="5710743" y="4956048"/>
                </a:lnTo>
                <a:lnTo>
                  <a:pt x="0" y="4956048"/>
                </a:lnTo>
                <a:lnTo>
                  <a:pt x="0" y="534609"/>
                </a:lnTo>
                <a:close/>
              </a:path>
            </a:pathLst>
          </a:custGeom>
        </p:spPr>
      </p:pic>
      <p:grpSp>
        <p:nvGrpSpPr>
          <p:cNvPr id="14" name="Group 13">
            <a:extLst>
              <a:ext uri="{FF2B5EF4-FFF2-40B4-BE49-F238E27FC236}">
                <a16:creationId xmlns:a16="http://schemas.microsoft.com/office/drawing/2014/main" id="{A779F34F-2960-4B81-BA08-445B6F6A0C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06969" y="2963333"/>
            <a:ext cx="2981858" cy="3208867"/>
            <a:chOff x="9206969" y="2963333"/>
            <a:chExt cx="2981858" cy="3208867"/>
          </a:xfrm>
        </p:grpSpPr>
        <p:cxnSp>
          <p:nvCxnSpPr>
            <p:cNvPr id="15" name="Straight Connector 14">
              <a:extLst>
                <a:ext uri="{FF2B5EF4-FFF2-40B4-BE49-F238E27FC236}">
                  <a16:creationId xmlns:a16="http://schemas.microsoft.com/office/drawing/2014/main" id="{10A57ACC-416F-4A5D-B7F7-DDA9886A3A6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26522B4F-50C4-4FCE-8AE2-3789D63ED33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2C3978FC-B5D1-42BE-B086-BC2A733D58F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8" name="Straight Connector 17">
              <a:extLst>
                <a:ext uri="{FF2B5EF4-FFF2-40B4-BE49-F238E27FC236}">
                  <a16:creationId xmlns:a16="http://schemas.microsoft.com/office/drawing/2014/main" id="{ACED99F1-340D-4970-8E66-3B28E927112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a:extLst>
                <a:ext uri="{FF2B5EF4-FFF2-40B4-BE49-F238E27FC236}">
                  <a16:creationId xmlns:a16="http://schemas.microsoft.com/office/drawing/2014/main" id="{50A54E39-63C0-4847-A766-C6B74FEB48D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592615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D46DD-7D82-4522-BFCB-B122187EB4A7}"/>
              </a:ext>
            </a:extLst>
          </p:cNvPr>
          <p:cNvSpPr>
            <a:spLocks noGrp="1"/>
          </p:cNvSpPr>
          <p:nvPr>
            <p:ph type="title"/>
          </p:nvPr>
        </p:nvSpPr>
        <p:spPr/>
        <p:txBody>
          <a:bodyPr/>
          <a:lstStyle/>
          <a:p>
            <a:r>
              <a:rPr lang="en-US" dirty="0"/>
              <a:t>Real-world data</a:t>
            </a:r>
          </a:p>
        </p:txBody>
      </p:sp>
      <p:sp>
        <p:nvSpPr>
          <p:cNvPr id="3" name="Content Placeholder 2">
            <a:extLst>
              <a:ext uri="{FF2B5EF4-FFF2-40B4-BE49-F238E27FC236}">
                <a16:creationId xmlns:a16="http://schemas.microsoft.com/office/drawing/2014/main" id="{7B75FA02-1538-4E49-94C4-886B232EB256}"/>
              </a:ext>
            </a:extLst>
          </p:cNvPr>
          <p:cNvSpPr>
            <a:spLocks noGrp="1"/>
          </p:cNvSpPr>
          <p:nvPr>
            <p:ph idx="1"/>
          </p:nvPr>
        </p:nvSpPr>
        <p:spPr/>
        <p:txBody>
          <a:bodyPr/>
          <a:lstStyle/>
          <a:p>
            <a:r>
              <a:rPr lang="en-US" dirty="0"/>
              <a:t>data/realestate.csv (credit: </a:t>
            </a:r>
            <a:r>
              <a:rPr lang="en-US" b="0" i="0" dirty="0">
                <a:solidFill>
                  <a:srgbClr val="123654"/>
                </a:solidFill>
                <a:effectLst/>
                <a:latin typeface="Arial" panose="020B0604020202020204" pitchFamily="34" charset="0"/>
              </a:rPr>
              <a:t>Yeh, I. C., &amp; Hsu, T. K. (2018). Building real estate valuation models with comparative approach through case-based reasoning. Applied Soft Computing, 65, 260-271.)</a:t>
            </a:r>
          </a:p>
          <a:p>
            <a:r>
              <a:rPr lang="en-US" dirty="0">
                <a:solidFill>
                  <a:srgbClr val="123654"/>
                </a:solidFill>
                <a:latin typeface="Arial" panose="020B0604020202020204" pitchFamily="34" charset="0"/>
              </a:rPr>
              <a:t>Source: https://archive.ics.uci.edu/ml/datasets/Real+estate+valuation+data+set#</a:t>
            </a:r>
            <a:endParaRPr lang="en-US" dirty="0"/>
          </a:p>
        </p:txBody>
      </p:sp>
    </p:spTree>
    <p:extLst>
      <p:ext uri="{BB962C8B-B14F-4D97-AF65-F5344CB8AC3E}">
        <p14:creationId xmlns:p14="http://schemas.microsoft.com/office/powerpoint/2010/main" val="3195836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AFD2503-29E7-4C83-B04C-FBBDA2DC443D}"/>
              </a:ext>
            </a:extLst>
          </p:cNvPr>
          <p:cNvPicPr>
            <a:picLocks noChangeAspect="1"/>
          </p:cNvPicPr>
          <p:nvPr/>
        </p:nvPicPr>
        <p:blipFill rotWithShape="1">
          <a:blip r:embed="rId2">
            <a:alphaModFix amt="40000"/>
          </a:blip>
          <a:srcRect l="3555" r="1" b="1"/>
          <a:stretch/>
        </p:blipFill>
        <p:spPr>
          <a:xfrm>
            <a:off x="-3175" y="10"/>
            <a:ext cx="12192000" cy="6857990"/>
          </a:xfrm>
          <a:prstGeom prst="rect">
            <a:avLst/>
          </a:prstGeom>
        </p:spPr>
      </p:pic>
      <p:sp>
        <p:nvSpPr>
          <p:cNvPr id="2" name="Title 1">
            <a:extLst>
              <a:ext uri="{FF2B5EF4-FFF2-40B4-BE49-F238E27FC236}">
                <a16:creationId xmlns:a16="http://schemas.microsoft.com/office/drawing/2014/main" id="{030A1063-2A96-4C10-B432-5B41B3F52F64}"/>
              </a:ext>
            </a:extLst>
          </p:cNvPr>
          <p:cNvSpPr>
            <a:spLocks noGrp="1"/>
          </p:cNvSpPr>
          <p:nvPr>
            <p:ph type="title"/>
          </p:nvPr>
        </p:nvSpPr>
        <p:spPr>
          <a:xfrm>
            <a:off x="684212" y="685799"/>
            <a:ext cx="8001000" cy="2971801"/>
          </a:xfrm>
        </p:spPr>
        <p:txBody>
          <a:bodyPr vert="horz" lIns="91440" tIns="45720" rIns="91440" bIns="45720" rtlCol="0" anchor="b">
            <a:normAutofit/>
          </a:bodyPr>
          <a:lstStyle/>
          <a:p>
            <a:r>
              <a:rPr lang="en-US" sz="4800"/>
              <a:t>Exploring the data</a:t>
            </a:r>
          </a:p>
        </p:txBody>
      </p:sp>
    </p:spTree>
    <p:extLst>
      <p:ext uri="{BB962C8B-B14F-4D97-AF65-F5344CB8AC3E}">
        <p14:creationId xmlns:p14="http://schemas.microsoft.com/office/powerpoint/2010/main" val="5958350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6D7F8-3BA1-48E9-AE2F-0A3057B8BC18}"/>
              </a:ext>
            </a:extLst>
          </p:cNvPr>
          <p:cNvSpPr>
            <a:spLocks noGrp="1"/>
          </p:cNvSpPr>
          <p:nvPr>
            <p:ph type="title"/>
          </p:nvPr>
        </p:nvSpPr>
        <p:spPr>
          <a:xfrm>
            <a:off x="3978579" y="4487332"/>
            <a:ext cx="5627158" cy="1507067"/>
          </a:xfrm>
        </p:spPr>
        <p:txBody>
          <a:bodyPr>
            <a:normAutofit/>
          </a:bodyPr>
          <a:lstStyle/>
          <a:p>
            <a:r>
              <a:rPr lang="en-US" dirty="0"/>
              <a:t>Your task</a:t>
            </a:r>
          </a:p>
        </p:txBody>
      </p:sp>
      <p:pic>
        <p:nvPicPr>
          <p:cNvPr id="5" name="Picture 4" descr="A sign in front of a house&#10;&#10;Description automatically generated">
            <a:extLst>
              <a:ext uri="{FF2B5EF4-FFF2-40B4-BE49-F238E27FC236}">
                <a16:creationId xmlns:a16="http://schemas.microsoft.com/office/drawing/2014/main" id="{35558F4A-FF1D-4176-AA88-B41B49031511}"/>
              </a:ext>
            </a:extLst>
          </p:cNvPr>
          <p:cNvPicPr>
            <a:picLocks noChangeAspect="1"/>
          </p:cNvPicPr>
          <p:nvPr/>
        </p:nvPicPr>
        <p:blipFill rotWithShape="1">
          <a:blip r:embed="rId2"/>
          <a:srcRect l="37023" r="26466"/>
          <a:stretch/>
        </p:blipFill>
        <p:spPr>
          <a:xfrm>
            <a:off x="831" y="10"/>
            <a:ext cx="3502025" cy="6857990"/>
          </a:xfrm>
          <a:prstGeom prst="rect">
            <a:avLst/>
          </a:prstGeom>
          <a:effectLst>
            <a:innerShdw blurRad="57150" dist="38100" dir="14460000">
              <a:prstClr val="black">
                <a:alpha val="70000"/>
              </a:prstClr>
            </a:innerShdw>
          </a:effectLst>
        </p:spPr>
      </p:pic>
      <p:sp>
        <p:nvSpPr>
          <p:cNvPr id="3" name="Content Placeholder 2">
            <a:extLst>
              <a:ext uri="{FF2B5EF4-FFF2-40B4-BE49-F238E27FC236}">
                <a16:creationId xmlns:a16="http://schemas.microsoft.com/office/drawing/2014/main" id="{D023EAAF-5455-42DE-90B1-D1C47A419A7A}"/>
              </a:ext>
            </a:extLst>
          </p:cNvPr>
          <p:cNvSpPr>
            <a:spLocks noGrp="1"/>
          </p:cNvSpPr>
          <p:nvPr>
            <p:ph idx="1"/>
          </p:nvPr>
        </p:nvSpPr>
        <p:spPr>
          <a:xfrm>
            <a:off x="3884612" y="685800"/>
            <a:ext cx="6626072" cy="3615267"/>
          </a:xfrm>
        </p:spPr>
        <p:txBody>
          <a:bodyPr>
            <a:normAutofit/>
          </a:bodyPr>
          <a:lstStyle/>
          <a:p>
            <a:r>
              <a:rPr lang="en-US" dirty="0"/>
              <a:t>Predict the price per unit area based on house age, distance to MRT (public transportation), and number of nearby convenience stores</a:t>
            </a:r>
          </a:p>
        </p:txBody>
      </p:sp>
    </p:spTree>
    <p:extLst>
      <p:ext uri="{BB962C8B-B14F-4D97-AF65-F5344CB8AC3E}">
        <p14:creationId xmlns:p14="http://schemas.microsoft.com/office/powerpoint/2010/main" val="19183096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25BDD-8C9F-4878-9F1A-01D8024628B3}"/>
              </a:ext>
            </a:extLst>
          </p:cNvPr>
          <p:cNvSpPr>
            <a:spLocks noGrp="1"/>
          </p:cNvSpPr>
          <p:nvPr>
            <p:ph type="title"/>
          </p:nvPr>
        </p:nvSpPr>
        <p:spPr/>
        <p:txBody>
          <a:bodyPr/>
          <a:lstStyle/>
          <a:p>
            <a:r>
              <a:rPr lang="en-US" dirty="0"/>
              <a:t>strategy</a:t>
            </a:r>
          </a:p>
        </p:txBody>
      </p:sp>
      <p:sp>
        <p:nvSpPr>
          <p:cNvPr id="3" name="Content Placeholder 2">
            <a:extLst>
              <a:ext uri="{FF2B5EF4-FFF2-40B4-BE49-F238E27FC236}">
                <a16:creationId xmlns:a16="http://schemas.microsoft.com/office/drawing/2014/main" id="{90FDF2AE-4D95-48F4-B5F5-5BF8640DD393}"/>
              </a:ext>
            </a:extLst>
          </p:cNvPr>
          <p:cNvSpPr>
            <a:spLocks noGrp="1"/>
          </p:cNvSpPr>
          <p:nvPr>
            <p:ph idx="1"/>
          </p:nvPr>
        </p:nvSpPr>
        <p:spPr/>
        <p:txBody>
          <a:bodyPr/>
          <a:lstStyle/>
          <a:p>
            <a:r>
              <a:rPr lang="en-US" dirty="0"/>
              <a:t>Use a </a:t>
            </a:r>
            <a:r>
              <a:rPr lang="en-US" dirty="0" err="1"/>
              <a:t>DecisionTreeRegressor</a:t>
            </a:r>
            <a:r>
              <a:rPr lang="en-US" dirty="0"/>
              <a:t> instead of </a:t>
            </a:r>
            <a:r>
              <a:rPr lang="en-US" dirty="0" err="1"/>
              <a:t>LinearRegression</a:t>
            </a:r>
            <a:endParaRPr lang="en-US" dirty="0"/>
          </a:p>
          <a:p>
            <a:pPr lvl="1"/>
            <a:r>
              <a:rPr lang="en-US" dirty="0"/>
              <a:t>Decision trees can handle data in different scales better</a:t>
            </a:r>
          </a:p>
          <a:p>
            <a:r>
              <a:rPr lang="en-US" dirty="0"/>
              <a:t>Start with a copy of spark-linear-regression.py</a:t>
            </a:r>
          </a:p>
          <a:p>
            <a:r>
              <a:rPr lang="en-US" dirty="0"/>
              <a:t>Note that we have a header row – no need to hard-code a schema for reading the data file</a:t>
            </a:r>
          </a:p>
          <a:p>
            <a:endParaRPr lang="en-US" dirty="0"/>
          </a:p>
        </p:txBody>
      </p:sp>
    </p:spTree>
    <p:extLst>
      <p:ext uri="{BB962C8B-B14F-4D97-AF65-F5344CB8AC3E}">
        <p14:creationId xmlns:p14="http://schemas.microsoft.com/office/powerpoint/2010/main" val="3594274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capabilities</a:t>
            </a:r>
          </a:p>
        </p:txBody>
      </p:sp>
      <p:sp>
        <p:nvSpPr>
          <p:cNvPr id="3" name="Content Placeholder 2"/>
          <p:cNvSpPr>
            <a:spLocks noGrp="1"/>
          </p:cNvSpPr>
          <p:nvPr>
            <p:ph idx="1"/>
          </p:nvPr>
        </p:nvSpPr>
        <p:spPr/>
        <p:txBody>
          <a:bodyPr>
            <a:normAutofit fontScale="77500" lnSpcReduction="20000"/>
          </a:bodyPr>
          <a:lstStyle/>
          <a:p>
            <a:r>
              <a:rPr lang="en-US" dirty="0"/>
              <a:t>Feature extraction</a:t>
            </a:r>
          </a:p>
          <a:p>
            <a:pPr lvl="1"/>
            <a:r>
              <a:rPr lang="en-US" dirty="0"/>
              <a:t>Term Frequency / Inverse Document Frequency useful for search</a:t>
            </a:r>
          </a:p>
          <a:p>
            <a:r>
              <a:rPr lang="en-US" dirty="0"/>
              <a:t>Basic statistics</a:t>
            </a:r>
          </a:p>
          <a:p>
            <a:pPr lvl="1"/>
            <a:r>
              <a:rPr lang="en-US" dirty="0"/>
              <a:t>Chi-squared test, Pearson or Spearman correlation, min, max, mean, variance</a:t>
            </a:r>
          </a:p>
          <a:p>
            <a:r>
              <a:rPr lang="en-US" dirty="0"/>
              <a:t>Linear regression, logistic regression</a:t>
            </a:r>
          </a:p>
          <a:p>
            <a:r>
              <a:rPr lang="en-US" dirty="0"/>
              <a:t>Support Vector Machines</a:t>
            </a:r>
          </a:p>
          <a:p>
            <a:r>
              <a:rPr lang="en-US" dirty="0"/>
              <a:t>Naïve Bayes classifier</a:t>
            </a:r>
          </a:p>
          <a:p>
            <a:r>
              <a:rPr lang="en-US" dirty="0"/>
              <a:t>Decision trees</a:t>
            </a:r>
          </a:p>
          <a:p>
            <a:r>
              <a:rPr lang="en-US" dirty="0"/>
              <a:t>K-Means clustering</a:t>
            </a:r>
          </a:p>
          <a:p>
            <a:r>
              <a:rPr lang="en-US" dirty="0"/>
              <a:t>Principal component analysis, singular value decomposition</a:t>
            </a:r>
          </a:p>
          <a:p>
            <a:r>
              <a:rPr lang="en-US" dirty="0"/>
              <a:t>Recommendations using Alternating Least Squares</a:t>
            </a:r>
          </a:p>
          <a:p>
            <a:endParaRPr lang="en-US" dirty="0"/>
          </a:p>
        </p:txBody>
      </p:sp>
    </p:spTree>
    <p:extLst>
      <p:ext uri="{BB962C8B-B14F-4D97-AF65-F5344CB8AC3E}">
        <p14:creationId xmlns:p14="http://schemas.microsoft.com/office/powerpoint/2010/main" val="37532646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260CF-B5BB-46E4-B64F-5D9DF4D3D22D}"/>
              </a:ext>
            </a:extLst>
          </p:cNvPr>
          <p:cNvSpPr>
            <a:spLocks noGrp="1"/>
          </p:cNvSpPr>
          <p:nvPr>
            <p:ph type="title"/>
          </p:nvPr>
        </p:nvSpPr>
        <p:spPr/>
        <p:txBody>
          <a:bodyPr/>
          <a:lstStyle/>
          <a:p>
            <a:r>
              <a:rPr lang="en-US" dirty="0"/>
              <a:t>Useful snippets</a:t>
            </a:r>
          </a:p>
        </p:txBody>
      </p:sp>
      <p:sp>
        <p:nvSpPr>
          <p:cNvPr id="3" name="Content Placeholder 2">
            <a:extLst>
              <a:ext uri="{FF2B5EF4-FFF2-40B4-BE49-F238E27FC236}">
                <a16:creationId xmlns:a16="http://schemas.microsoft.com/office/drawing/2014/main" id="{2AB85FFE-DD2A-4ADA-A43E-57BE720110AC}"/>
              </a:ext>
            </a:extLst>
          </p:cNvPr>
          <p:cNvSpPr>
            <a:spLocks noGrp="1"/>
          </p:cNvSpPr>
          <p:nvPr>
            <p:ph idx="1"/>
          </p:nvPr>
        </p:nvSpPr>
        <p:spPr/>
        <p:txBody>
          <a:bodyPr>
            <a:normAutofit/>
          </a:bodyPr>
          <a:lstStyle/>
          <a:p>
            <a:r>
              <a:rPr lang="en-US" dirty="0"/>
              <a:t>You can have multiple input columns in a </a:t>
            </a:r>
            <a:r>
              <a:rPr lang="en-US" dirty="0" err="1"/>
              <a:t>VectorAssembler</a:t>
            </a:r>
            <a:endParaRPr lang="en-US" dirty="0"/>
          </a:p>
          <a:p>
            <a:pPr lvl="1"/>
            <a:r>
              <a:rPr lang="en-US" dirty="0"/>
              <a:t>assembler = </a:t>
            </a:r>
            <a:r>
              <a:rPr lang="en-US" dirty="0" err="1"/>
              <a:t>VectorAssembler</a:t>
            </a:r>
            <a:r>
              <a:rPr lang="en-US" dirty="0"/>
              <a:t>().</a:t>
            </a:r>
            <a:r>
              <a:rPr lang="en-US" dirty="0" err="1"/>
              <a:t>setInputCols</a:t>
            </a:r>
            <a:r>
              <a:rPr lang="en-US" dirty="0"/>
              <a:t>([“col1”, “col2”, …])</a:t>
            </a:r>
          </a:p>
          <a:p>
            <a:pPr lvl="1"/>
            <a:r>
              <a:rPr lang="en-US" dirty="0"/>
              <a:t>df = </a:t>
            </a:r>
            <a:r>
              <a:rPr lang="en-US" dirty="0" err="1"/>
              <a:t>assembler.transform</a:t>
            </a:r>
            <a:r>
              <a:rPr lang="en-US" dirty="0"/>
              <a:t>(data).select(“</a:t>
            </a:r>
            <a:r>
              <a:rPr lang="en-US" dirty="0" err="1"/>
              <a:t>labelColumnName</a:t>
            </a:r>
            <a:r>
              <a:rPr lang="en-US" dirty="0"/>
              <a:t>”, “features”)</a:t>
            </a:r>
          </a:p>
          <a:p>
            <a:r>
              <a:rPr lang="en-US" dirty="0"/>
              <a:t>.option(“header”, “true”).option(“</a:t>
            </a:r>
            <a:r>
              <a:rPr lang="en-US" dirty="0" err="1"/>
              <a:t>inferSchema</a:t>
            </a:r>
            <a:r>
              <a:rPr lang="en-US" dirty="0"/>
              <a:t>”, “true”)</a:t>
            </a:r>
          </a:p>
          <a:p>
            <a:r>
              <a:rPr lang="en-US" dirty="0" err="1"/>
              <a:t>DecisionTreeRegressor</a:t>
            </a:r>
            <a:endParaRPr lang="en-US" dirty="0"/>
          </a:p>
          <a:p>
            <a:pPr lvl="1"/>
            <a:r>
              <a:rPr lang="en-US" dirty="0"/>
              <a:t>Can do without hyperparameters</a:t>
            </a:r>
          </a:p>
          <a:p>
            <a:pPr lvl="1"/>
            <a:r>
              <a:rPr lang="en-US" dirty="0"/>
              <a:t>.</a:t>
            </a:r>
            <a:r>
              <a:rPr lang="en-US" dirty="0" err="1"/>
              <a:t>setLabelCol</a:t>
            </a:r>
            <a:r>
              <a:rPr lang="en-US" dirty="0"/>
              <a:t>() specifies a label column (what you’re predicting) if its name is not “label”</a:t>
            </a:r>
          </a:p>
        </p:txBody>
      </p:sp>
    </p:spTree>
    <p:extLst>
      <p:ext uri="{BB962C8B-B14F-4D97-AF65-F5344CB8AC3E}">
        <p14:creationId xmlns:p14="http://schemas.microsoft.com/office/powerpoint/2010/main" val="11296034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ridge over a body of water&#10;&#10;Description automatically generated">
            <a:extLst>
              <a:ext uri="{FF2B5EF4-FFF2-40B4-BE49-F238E27FC236}">
                <a16:creationId xmlns:a16="http://schemas.microsoft.com/office/drawing/2014/main" id="{E2444DDF-6F43-4A3C-A909-422254AD0B6F}"/>
              </a:ext>
            </a:extLst>
          </p:cNvPr>
          <p:cNvPicPr>
            <a:picLocks noGrp="1" noChangeAspect="1"/>
          </p:cNvPicPr>
          <p:nvPr>
            <p:ph idx="1"/>
          </p:nvPr>
        </p:nvPicPr>
        <p:blipFill rotWithShape="1">
          <a:blip r:embed="rId2">
            <a:alphaModFix amt="40000"/>
          </a:blip>
          <a:srcRect t="8907"/>
          <a:stretch/>
        </p:blipFill>
        <p:spPr>
          <a:xfrm>
            <a:off x="-3175" y="10"/>
            <a:ext cx="12192000" cy="6857990"/>
          </a:xfrm>
          <a:prstGeom prst="rect">
            <a:avLst/>
          </a:prstGeom>
        </p:spPr>
      </p:pic>
      <p:sp>
        <p:nvSpPr>
          <p:cNvPr id="2" name="Title 1">
            <a:extLst>
              <a:ext uri="{FF2B5EF4-FFF2-40B4-BE49-F238E27FC236}">
                <a16:creationId xmlns:a16="http://schemas.microsoft.com/office/drawing/2014/main" id="{B5949D58-2B47-42F5-AD55-60091D59492C}"/>
              </a:ext>
            </a:extLst>
          </p:cNvPr>
          <p:cNvSpPr>
            <a:spLocks noGrp="1"/>
          </p:cNvSpPr>
          <p:nvPr>
            <p:ph type="title"/>
          </p:nvPr>
        </p:nvSpPr>
        <p:spPr>
          <a:xfrm>
            <a:off x="684212" y="685799"/>
            <a:ext cx="8001000" cy="2971801"/>
          </a:xfrm>
        </p:spPr>
        <p:txBody>
          <a:bodyPr vert="horz" lIns="91440" tIns="45720" rIns="91440" bIns="45720" rtlCol="0" anchor="b">
            <a:normAutofit/>
          </a:bodyPr>
          <a:lstStyle/>
          <a:p>
            <a:r>
              <a:rPr lang="en-US" sz="4800"/>
              <a:t>Good luck</a:t>
            </a:r>
          </a:p>
        </p:txBody>
      </p:sp>
    </p:spTree>
    <p:extLst>
      <p:ext uri="{BB962C8B-B14F-4D97-AF65-F5344CB8AC3E}">
        <p14:creationId xmlns:p14="http://schemas.microsoft.com/office/powerpoint/2010/main" val="4060129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uses </a:t>
            </a:r>
            <a:r>
              <a:rPr lang="en-US" dirty="0" err="1"/>
              <a:t>dataframes</a:t>
            </a:r>
            <a:endParaRPr lang="en-US" dirty="0"/>
          </a:p>
        </p:txBody>
      </p:sp>
      <p:sp>
        <p:nvSpPr>
          <p:cNvPr id="3" name="Content Placeholder 2"/>
          <p:cNvSpPr>
            <a:spLocks noGrp="1"/>
          </p:cNvSpPr>
          <p:nvPr>
            <p:ph idx="1"/>
          </p:nvPr>
        </p:nvSpPr>
        <p:spPr>
          <a:xfrm>
            <a:off x="684212" y="751702"/>
            <a:ext cx="8534400" cy="3615267"/>
          </a:xfrm>
        </p:spPr>
        <p:txBody>
          <a:bodyPr/>
          <a:lstStyle/>
          <a:p>
            <a:r>
              <a:rPr lang="en-US" dirty="0"/>
              <a:t>The previous API was called “</a:t>
            </a:r>
            <a:r>
              <a:rPr lang="en-US" dirty="0" err="1"/>
              <a:t>MLLib</a:t>
            </a:r>
            <a:r>
              <a:rPr lang="en-US" dirty="0"/>
              <a:t>” and used RDD’s and some specialized data structures</a:t>
            </a:r>
          </a:p>
          <a:p>
            <a:r>
              <a:rPr lang="en-US" dirty="0" err="1"/>
              <a:t>MLLib</a:t>
            </a:r>
            <a:r>
              <a:rPr lang="en-US" dirty="0"/>
              <a:t> is deprecated in Spark 3.</a:t>
            </a:r>
          </a:p>
          <a:p>
            <a:r>
              <a:rPr lang="en-US" dirty="0"/>
              <a:t>The newer “ML” library just uses </a:t>
            </a:r>
            <a:r>
              <a:rPr lang="en-US" dirty="0" err="1"/>
              <a:t>dataframes</a:t>
            </a:r>
            <a:r>
              <a:rPr lang="en-US" dirty="0"/>
              <a:t> for everything.</a:t>
            </a:r>
          </a:p>
        </p:txBody>
      </p:sp>
    </p:spTree>
    <p:extLst>
      <p:ext uri="{BB962C8B-B14F-4D97-AF65-F5344CB8AC3E}">
        <p14:creationId xmlns:p14="http://schemas.microsoft.com/office/powerpoint/2010/main" val="3731174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more depth</a:t>
            </a:r>
          </a:p>
        </p:txBody>
      </p:sp>
      <p:sp>
        <p:nvSpPr>
          <p:cNvPr id="3" name="Content Placeholder 2"/>
          <p:cNvSpPr>
            <a:spLocks noGrp="1"/>
          </p:cNvSpPr>
          <p:nvPr>
            <p:ph idx="1"/>
          </p:nvPr>
        </p:nvSpPr>
        <p:spPr/>
        <p:txBody>
          <a:bodyPr/>
          <a:lstStyle/>
          <a:p>
            <a:r>
              <a:rPr lang="en-US" dirty="0"/>
              <a:t>I really like “Advanced Analytics with Spark” from O’Reilly</a:t>
            </a:r>
          </a:p>
          <a:p>
            <a:r>
              <a:rPr lang="en-US" dirty="0"/>
              <a:t>Examples in Spark SDK</a:t>
            </a:r>
          </a:p>
          <a:p>
            <a:r>
              <a:rPr lang="en-US" dirty="0"/>
              <a:t>General ML courses</a:t>
            </a:r>
          </a:p>
        </p:txBody>
      </p:sp>
    </p:spTree>
    <p:extLst>
      <p:ext uri="{BB962C8B-B14F-4D97-AF65-F5344CB8AC3E}">
        <p14:creationId xmlns:p14="http://schemas.microsoft.com/office/powerpoint/2010/main" val="38193043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make some movie recommendations</a:t>
            </a:r>
          </a:p>
        </p:txBody>
      </p:sp>
      <p:sp>
        <p:nvSpPr>
          <p:cNvPr id="4" name="Rectangle 3"/>
          <p:cNvSpPr/>
          <p:nvPr/>
        </p:nvSpPr>
        <p:spPr>
          <a:xfrm>
            <a:off x="684212" y="493391"/>
            <a:ext cx="9292281" cy="2862322"/>
          </a:xfrm>
          <a:prstGeom prst="rect">
            <a:avLst/>
          </a:prstGeom>
        </p:spPr>
        <p:txBody>
          <a:bodyPr wrap="square">
            <a:spAutoFit/>
          </a:bodyPr>
          <a:lstStyle/>
          <a:p>
            <a:r>
              <a:rPr lang="en-US" b="1" dirty="0"/>
              <a:t>ratings = </a:t>
            </a:r>
            <a:r>
              <a:rPr lang="en-US" b="1" dirty="0" err="1"/>
              <a:t>spark.read.option</a:t>
            </a:r>
            <a:r>
              <a:rPr lang="en-US" b="1" dirty="0"/>
              <a:t>("</a:t>
            </a:r>
            <a:r>
              <a:rPr lang="en-US" b="1" dirty="0" err="1"/>
              <a:t>sep</a:t>
            </a:r>
            <a:r>
              <a:rPr lang="en-US" b="1" dirty="0"/>
              <a:t>", "\t").schema(</a:t>
            </a:r>
            <a:r>
              <a:rPr lang="en-US" b="1" dirty="0" err="1"/>
              <a:t>moviesSchema</a:t>
            </a:r>
            <a:r>
              <a:rPr lang="en-US" b="1" dirty="0"/>
              <a:t>) \</a:t>
            </a:r>
          </a:p>
          <a:p>
            <a:r>
              <a:rPr lang="en-US" b="1" dirty="0"/>
              <a:t>    .csv("file:///SparkCourse/ml-100k/u.data")</a:t>
            </a:r>
            <a:r>
              <a:rPr lang="en-US" dirty="0"/>
              <a:t>    </a:t>
            </a:r>
          </a:p>
          <a:p>
            <a:r>
              <a:rPr lang="en-US" dirty="0"/>
              <a:t>        </a:t>
            </a:r>
          </a:p>
          <a:p>
            <a:r>
              <a:rPr lang="en-US" dirty="0" err="1"/>
              <a:t>als</a:t>
            </a:r>
            <a:r>
              <a:rPr lang="en-US" dirty="0"/>
              <a:t> = ALS().</a:t>
            </a:r>
            <a:r>
              <a:rPr lang="en-US" dirty="0" err="1"/>
              <a:t>setMaxIter</a:t>
            </a:r>
            <a:r>
              <a:rPr lang="en-US" dirty="0"/>
              <a:t>(5).</a:t>
            </a:r>
            <a:r>
              <a:rPr lang="en-US" dirty="0" err="1"/>
              <a:t>setRegParam</a:t>
            </a:r>
            <a:r>
              <a:rPr lang="en-US" dirty="0"/>
              <a:t>(0.01).</a:t>
            </a:r>
            <a:r>
              <a:rPr lang="en-US" dirty="0" err="1"/>
              <a:t>setUserCol</a:t>
            </a:r>
            <a:r>
              <a:rPr lang="en-US" dirty="0"/>
              <a:t>("</a:t>
            </a:r>
            <a:r>
              <a:rPr lang="en-US" dirty="0" err="1"/>
              <a:t>userID</a:t>
            </a:r>
            <a:r>
              <a:rPr lang="en-US" dirty="0"/>
              <a:t>").</a:t>
            </a:r>
            <a:r>
              <a:rPr lang="en-US" dirty="0" err="1"/>
              <a:t>setItemCol</a:t>
            </a:r>
            <a:r>
              <a:rPr lang="en-US" dirty="0"/>
              <a:t>("</a:t>
            </a:r>
            <a:r>
              <a:rPr lang="en-US" dirty="0" err="1"/>
              <a:t>movieID</a:t>
            </a:r>
            <a:r>
              <a:rPr lang="en-US" dirty="0"/>
              <a:t>") \</a:t>
            </a:r>
          </a:p>
          <a:p>
            <a:r>
              <a:rPr lang="en-US" dirty="0"/>
              <a:t>    .</a:t>
            </a:r>
            <a:r>
              <a:rPr lang="en-US" dirty="0" err="1"/>
              <a:t>setRatingCol</a:t>
            </a:r>
            <a:r>
              <a:rPr lang="en-US" dirty="0"/>
              <a:t>("rating")  </a:t>
            </a:r>
          </a:p>
          <a:p>
            <a:r>
              <a:rPr lang="en-US" dirty="0"/>
              <a:t>  </a:t>
            </a:r>
          </a:p>
          <a:p>
            <a:r>
              <a:rPr lang="en-US" b="1" dirty="0"/>
              <a:t>model = </a:t>
            </a:r>
            <a:r>
              <a:rPr lang="en-US" b="1" dirty="0" err="1"/>
              <a:t>als.fit</a:t>
            </a:r>
            <a:r>
              <a:rPr lang="en-US" b="1" dirty="0"/>
              <a:t>(ratings)</a:t>
            </a:r>
            <a:endParaRPr lang="en-US" dirty="0"/>
          </a:p>
          <a:p>
            <a:endParaRPr lang="en-US" dirty="0"/>
          </a:p>
          <a:p>
            <a:r>
              <a:rPr lang="en-US" dirty="0"/>
              <a:t>IT’S JUST THAT EASY… Let’s run it.</a:t>
            </a:r>
          </a:p>
        </p:txBody>
      </p:sp>
    </p:spTree>
    <p:extLst>
      <p:ext uri="{BB962C8B-B14F-4D97-AF65-F5344CB8AC3E}">
        <p14:creationId xmlns:p14="http://schemas.microsoft.com/office/powerpoint/2010/main" val="1920709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But the results aren’t really that great.</a:t>
            </a:r>
          </a:p>
        </p:txBody>
      </p:sp>
      <p:sp>
        <p:nvSpPr>
          <p:cNvPr id="3" name="Content Placeholder 2"/>
          <p:cNvSpPr>
            <a:spLocks noGrp="1"/>
          </p:cNvSpPr>
          <p:nvPr>
            <p:ph idx="1"/>
          </p:nvPr>
        </p:nvSpPr>
        <p:spPr/>
        <p:txBody>
          <a:bodyPr>
            <a:normAutofit fontScale="85000" lnSpcReduction="20000"/>
          </a:bodyPr>
          <a:lstStyle/>
          <a:p>
            <a:r>
              <a:rPr lang="en-US" dirty="0"/>
              <a:t>Very sensitive to the parameters chosen. Takes more work to find optimal parameters for a data set than to run the recommendations.</a:t>
            </a:r>
          </a:p>
          <a:p>
            <a:pPr lvl="1"/>
            <a:r>
              <a:rPr lang="en-US" dirty="0"/>
              <a:t>Can use “train/test” to evaluate various permutations of parameters</a:t>
            </a:r>
          </a:p>
          <a:p>
            <a:pPr lvl="1"/>
            <a:r>
              <a:rPr lang="en-US" dirty="0"/>
              <a:t>But what is a “good recommendation” anyway?</a:t>
            </a:r>
          </a:p>
          <a:p>
            <a:r>
              <a:rPr lang="en-US" dirty="0"/>
              <a:t>I’m not convinced it’s even working properly internally.</a:t>
            </a:r>
          </a:p>
          <a:p>
            <a:pPr lvl="1"/>
            <a:r>
              <a:rPr lang="en-US" dirty="0"/>
              <a:t>Putting your faith in a black box is dodgy.</a:t>
            </a:r>
          </a:p>
          <a:p>
            <a:pPr lvl="1"/>
            <a:r>
              <a:rPr lang="en-US" dirty="0"/>
              <a:t>We’d get better results using our movie similarity results instead, to find similar movies to movies each user liked.</a:t>
            </a:r>
          </a:p>
          <a:p>
            <a:pPr lvl="1"/>
            <a:r>
              <a:rPr lang="en-US" dirty="0"/>
              <a:t>Complicated isn’t always better.</a:t>
            </a:r>
          </a:p>
          <a:p>
            <a:r>
              <a:rPr lang="en-US" dirty="0"/>
              <a:t>Never blindly trust results when analyzing big data</a:t>
            </a:r>
          </a:p>
          <a:p>
            <a:pPr lvl="1"/>
            <a:r>
              <a:rPr lang="en-US" dirty="0"/>
              <a:t>Small problems in algorithms become big ones</a:t>
            </a:r>
          </a:p>
          <a:p>
            <a:pPr lvl="1"/>
            <a:r>
              <a:rPr lang="en-US" dirty="0"/>
              <a:t>Very often, quality of your input data is the real issue</a:t>
            </a:r>
          </a:p>
        </p:txBody>
      </p:sp>
    </p:spTree>
    <p:extLst>
      <p:ext uri="{BB962C8B-B14F-4D97-AF65-F5344CB8AC3E}">
        <p14:creationId xmlns:p14="http://schemas.microsoft.com/office/powerpoint/2010/main" val="27214462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Spark.ml is still really useful, though.</a:t>
            </a:r>
          </a:p>
        </p:txBody>
      </p:sp>
    </p:spTree>
    <p:extLst>
      <p:ext uri="{BB962C8B-B14F-4D97-AF65-F5344CB8AC3E}">
        <p14:creationId xmlns:p14="http://schemas.microsoft.com/office/powerpoint/2010/main" val="3496837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Regression with spark.ml</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000464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Linear Regression?</a:t>
            </a:r>
          </a:p>
        </p:txBody>
      </p:sp>
      <p:sp>
        <p:nvSpPr>
          <p:cNvPr id="3" name="Content Placeholder 2"/>
          <p:cNvSpPr>
            <a:spLocks noGrp="1"/>
          </p:cNvSpPr>
          <p:nvPr>
            <p:ph idx="1"/>
          </p:nvPr>
        </p:nvSpPr>
        <p:spPr>
          <a:xfrm>
            <a:off x="684212" y="685800"/>
            <a:ext cx="6037019" cy="3615267"/>
          </a:xfrm>
        </p:spPr>
        <p:txBody>
          <a:bodyPr/>
          <a:lstStyle/>
          <a:p>
            <a:r>
              <a:rPr lang="en-US" dirty="0"/>
              <a:t>Fit a line to a data set of observations</a:t>
            </a:r>
          </a:p>
          <a:p>
            <a:r>
              <a:rPr lang="en-US" dirty="0"/>
              <a:t>Use this line to predict unobserved values</a:t>
            </a:r>
          </a:p>
          <a:p>
            <a:r>
              <a:rPr lang="en-US" dirty="0"/>
              <a:t>I don’t know why they call it “regression.” It’s really misleading. You can use it to predict points in the future, the past, whatever. In fact time usually has nothing to do with it.</a:t>
            </a:r>
          </a:p>
          <a:p>
            <a:endParaRPr lang="en-US" dirty="0"/>
          </a:p>
        </p:txBody>
      </p:sp>
      <p:pic>
        <p:nvPicPr>
          <p:cNvPr id="4" name="Picture 6" descr="Regression li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92522" y="1177851"/>
            <a:ext cx="4370705" cy="2631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6473331"/>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otalTime>42</TotalTime>
  <Words>988</Words>
  <Application>Microsoft Office PowerPoint</Application>
  <PresentationFormat>Widescreen</PresentationFormat>
  <Paragraphs>101</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Century Gothic</vt:lpstr>
      <vt:lpstr>Courier New</vt:lpstr>
      <vt:lpstr>Wingdings 3</vt:lpstr>
      <vt:lpstr>Slice</vt:lpstr>
      <vt:lpstr>Introducing spark.ml</vt:lpstr>
      <vt:lpstr>ML capabilities</vt:lpstr>
      <vt:lpstr>ML uses dataframes</vt:lpstr>
      <vt:lpstr>For more depth</vt:lpstr>
      <vt:lpstr>Let’s make some movie recommendations</vt:lpstr>
      <vt:lpstr>But the results aren’t really that great.</vt:lpstr>
      <vt:lpstr>Spark.ml is still really useful, though.</vt:lpstr>
      <vt:lpstr>Linear Regression with spark.ml</vt:lpstr>
      <vt:lpstr>What is Linear Regression?</vt:lpstr>
      <vt:lpstr>How does Linear Regression Work?</vt:lpstr>
      <vt:lpstr>There’s More than One Way to Do it.</vt:lpstr>
      <vt:lpstr>Linear Regression with spark.ML</vt:lpstr>
      <vt:lpstr>Gotchas With SGD Linear Regression</vt:lpstr>
      <vt:lpstr>Let’s Try It Out</vt:lpstr>
      <vt:lpstr>Exercise</vt:lpstr>
      <vt:lpstr>Real-world data</vt:lpstr>
      <vt:lpstr>Exploring the data</vt:lpstr>
      <vt:lpstr>Your task</vt:lpstr>
      <vt:lpstr>strategy</vt:lpstr>
      <vt:lpstr>Useful snippets</vt:lpstr>
      <vt:lpstr>Good luck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Introducing spark.ml</dc:title>
  <dc:creator>Frank Kane</dc:creator>
  <cp:lastModifiedBy>Frank Kane</cp:lastModifiedBy>
  <cp:revision>3</cp:revision>
  <dcterms:created xsi:type="dcterms:W3CDTF">2020-09-10T19:22:30Z</dcterms:created>
  <dcterms:modified xsi:type="dcterms:W3CDTF">2020-09-10T20:04:31Z</dcterms:modified>
</cp:coreProperties>
</file>

<file path=docProps/thumbnail.jpeg>
</file>